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6" r:id="rId2"/>
    <p:sldId id="277" r:id="rId3"/>
    <p:sldId id="278" r:id="rId4"/>
    <p:sldId id="283" r:id="rId5"/>
    <p:sldId id="295" r:id="rId6"/>
    <p:sldId id="280" r:id="rId7"/>
    <p:sldId id="296" r:id="rId8"/>
    <p:sldId id="281" r:id="rId9"/>
    <p:sldId id="293" r:id="rId10"/>
    <p:sldId id="282" r:id="rId11"/>
    <p:sldId id="292" r:id="rId12"/>
    <p:sldId id="290" r:id="rId13"/>
    <p:sldId id="284" r:id="rId14"/>
    <p:sldId id="289" r:id="rId15"/>
    <p:sldId id="286" r:id="rId16"/>
    <p:sldId id="288" r:id="rId17"/>
    <p:sldId id="287" r:id="rId18"/>
    <p:sldId id="291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30"/>
    <a:srgbClr val="EDB120"/>
    <a:srgbClr val="D74C10"/>
    <a:srgbClr val="037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31" autoAdjust="0"/>
    <p:restoredTop sz="94660"/>
  </p:normalViewPr>
  <p:slideViewPr>
    <p:cSldViewPr snapToGrid="0">
      <p:cViewPr varScale="1">
        <p:scale>
          <a:sx n="55" d="100"/>
          <a:sy n="55" d="100"/>
        </p:scale>
        <p:origin x="576" y="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D259C-B48D-480B-B42E-42A1013A88E8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687B7-4ED6-4781-97F4-5982798FE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5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87B7-4ED6-4781-97F4-5982798FEF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9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87B7-4ED6-4781-97F4-5982798FEF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8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6C9F-280E-4EBA-828F-60E320CEC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22EFF-4097-4980-A0D9-B6E9CCFB9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103DD-44B7-41EF-8DEF-095E30E4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89F5B-9EC4-4207-8D36-80198732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3F85B-7C20-4774-9DD8-66780DE2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32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5370-9049-4CDE-ADD5-B5E21921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282F8-4661-405D-A411-516189027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BA8E7-8452-41BC-A6B4-4EF802A4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05B13-ED66-4921-8BB9-55F50090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DD9CC-35AC-4B0E-B956-D683D8E9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7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3D8678-D943-429B-B333-EDF25A037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39F25-817E-4422-8886-D0DC0B492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C2C5A-6D63-45AE-AF19-C648EC88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2A48-5C8E-4B71-8D33-A10E9B61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20464-A9CB-442D-9570-DC0E24E2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2055-E1FD-41CE-A349-8ADCAF64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2BC9-D28F-4036-A726-E07B6DD2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68AF5-F53D-4E61-8FE3-B541BFDF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C8136-FAF9-47CF-AD22-2170F2B8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0B340-2798-4610-828B-1514745B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7C40-AA20-4010-A9D3-56DA7553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32178-D0B3-4377-9FAE-C5AC8662C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F2B71-1E57-4478-9501-288D29F8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C8D4-C976-4DA6-BAE1-1B557A2C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01DD9-1323-4FA8-AE6F-E9F8C17C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31D8-F116-4699-BE65-0F2F4FD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5140-D6A0-4F4A-AFFB-8C21A74B3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80462-52ED-4A73-8DB7-716E94D54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B2141-7BFE-4F46-A75C-A18F2E98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B351F-CC61-46DC-A6A7-CC72E9B4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71183-C963-464C-9F49-654D1D1B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8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216B-A1D2-4644-B5EC-2602D86B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FFAD5-DBE9-4E9B-9957-6F505FCC6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64665-F129-4D0F-80E3-48DEA9FFC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D03DC-21D2-493A-B550-4EA4D1140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FD599-9F69-46B7-8AE8-3E4567970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40EC8-5101-45E1-8A80-F2380073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4C6B1-CC31-4D72-A12D-E6597E0C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3A96E-E72F-489D-904F-298D3D2E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96E8-FD7B-4F04-B43C-710CA5C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295C0-855C-4224-9D5B-B8EC9D3F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BD847-D7F7-4C1A-9A4F-1B1D0F4D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797B0-3A2A-40F9-850C-4186069D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1B882-8722-4246-8561-E7C3352A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377DA-5A01-48DB-95CE-C3BA3C55A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9A622-7221-4C3E-8DEF-EF75A417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0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36DE-0933-4067-A6EB-E0BC8095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824C8-C7FF-4C32-84B8-408781F4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1F7B6-B3CF-4F30-944A-50690085D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C02AC-88E9-4118-90D8-E9E3B727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316AE-B8BB-4B9E-A5AC-9A9E7491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A98DD-775E-4B8F-8897-F16381EF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D487-3AC2-4DA6-9C6C-A2A15527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4730BF-955B-4CE6-A3A1-07C126E0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4DC5C-D9A3-4714-B6D8-51050A09D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F6280-10C1-4ADF-A0A2-0F84C3D5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29F57-95AA-4DB1-BA7D-18F58364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367D4-5D8E-404A-90F7-37BAFFF2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2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D5BC0-7122-45DF-B87C-C26A5357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28A18-6FCC-408F-99E8-2599E433E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1A5D-70F6-4674-91C1-C8A63B59B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454A-8F8C-4637-8BEB-A753852D1B7A}" type="datetimeFigureOut">
              <a:rPr lang="en-US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14A8D-4499-4712-A70E-8A3A24A23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1B65-13A6-43E7-967D-F9D8019C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516F-9CFC-461B-9346-76D961ABB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5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B9D14-3675-491E-A6F5-AF3F84C4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1695894-525A-4E16-898B-DB594658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08" y="2893671"/>
            <a:ext cx="3083880" cy="3798448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58C97D53-D10B-4141-AA36-A89BCFD5FCC4}"/>
              </a:ext>
            </a:extLst>
          </p:cNvPr>
          <p:cNvSpPr/>
          <p:nvPr/>
        </p:nvSpPr>
        <p:spPr>
          <a:xfrm>
            <a:off x="1411014" y="6036759"/>
            <a:ext cx="2428762" cy="418313"/>
          </a:xfrm>
          <a:prstGeom prst="chevr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EC213C5-FDD3-42DD-8FB0-11576E4EBE68}"/>
              </a:ext>
            </a:extLst>
          </p:cNvPr>
          <p:cNvSpPr/>
          <p:nvPr/>
        </p:nvSpPr>
        <p:spPr>
          <a:xfrm>
            <a:off x="3715514" y="6036760"/>
            <a:ext cx="2428762" cy="418313"/>
          </a:xfrm>
          <a:prstGeom prst="chevr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Experimentation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AD9F8B2D-5954-433C-88D1-402B75DB9675}"/>
              </a:ext>
            </a:extLst>
          </p:cNvPr>
          <p:cNvSpPr/>
          <p:nvPr/>
        </p:nvSpPr>
        <p:spPr>
          <a:xfrm>
            <a:off x="6020014" y="6036760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Results and Discussion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10052E7B-488F-4B45-B8BB-66065D6F9E66}"/>
              </a:ext>
            </a:extLst>
          </p:cNvPr>
          <p:cNvSpPr/>
          <p:nvPr/>
        </p:nvSpPr>
        <p:spPr>
          <a:xfrm>
            <a:off x="8324513" y="603849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5993BD8-91DD-4F9F-A33A-689C2F9DB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6" t="47492" b="17521"/>
          <a:stretch/>
        </p:blipFill>
        <p:spPr>
          <a:xfrm>
            <a:off x="4443354" y="4924996"/>
            <a:ext cx="4653606" cy="578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68E2F-5553-4DE4-A892-E2C0B5274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01" y="458456"/>
            <a:ext cx="10162150" cy="1399648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Impact"/>
              </a:rPr>
              <a:t>A compensation technique for accurate acceleration measurements using a UAV-deployable and retrievable sensor package</a:t>
            </a:r>
            <a:br>
              <a:rPr lang="en-US" sz="2800" b="1" dirty="0">
                <a:latin typeface="Impact"/>
              </a:rPr>
            </a:br>
            <a:endParaRPr lang="en-US" sz="1200" dirty="0">
              <a:latin typeface="Abadi"/>
            </a:endParaRPr>
          </a:p>
        </p:txBody>
      </p:sp>
      <p:pic>
        <p:nvPicPr>
          <p:cNvPr id="2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7810D2-D855-43DB-AF9D-AFFA68A04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695"/>
          <a:stretch/>
        </p:blipFill>
        <p:spPr>
          <a:xfrm>
            <a:off x="2810876" y="3794171"/>
            <a:ext cx="1631175" cy="1997448"/>
          </a:xfrm>
          <a:prstGeom prst="rect">
            <a:avLst/>
          </a:prstGeom>
        </p:spPr>
      </p:pic>
      <p:pic>
        <p:nvPicPr>
          <p:cNvPr id="2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515D51D-2B77-417F-A067-C436E3702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6" t="29134" r="33588" b="49962"/>
          <a:stretch/>
        </p:blipFill>
        <p:spPr>
          <a:xfrm>
            <a:off x="4445960" y="4619967"/>
            <a:ext cx="2618986" cy="3458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C76030-CC20-443E-904E-E8D08FF89FCE}"/>
              </a:ext>
            </a:extLst>
          </p:cNvPr>
          <p:cNvSpPr txBox="1"/>
          <p:nvPr/>
        </p:nvSpPr>
        <p:spPr>
          <a:xfrm>
            <a:off x="1063201" y="1992878"/>
            <a:ext cx="10341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Joud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Satme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 Department of Mechanical Engineering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Corinne Smith; Department of Mechanical Engineering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Austin R.J. Downey; Department of Mechanical, Civil and Environmental Engineering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Jason D.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Bakos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 Department of Computer Science and Engineering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Nikolaos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Vitzilaios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 Department of Mechanical Engineering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Dimitris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Rizos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 Department of Civil and Environmental Engineering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1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A2A17-2C71-4582-90FA-3AF704A63AE7}"/>
              </a:ext>
            </a:extLst>
          </p:cNvPr>
          <p:cNvGrpSpPr/>
          <p:nvPr/>
        </p:nvGrpSpPr>
        <p:grpSpPr>
          <a:xfrm>
            <a:off x="1459345" y="225806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B46CCD-CE93-4943-826D-FC2450EC3271}"/>
              </a:ext>
            </a:extLst>
          </p:cNvPr>
          <p:cNvSpPr txBox="1"/>
          <p:nvPr/>
        </p:nvSpPr>
        <p:spPr>
          <a:xfrm>
            <a:off x="-82439" y="2053762"/>
            <a:ext cx="5894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Bench-top testing (Training)</a:t>
            </a:r>
          </a:p>
          <a:p>
            <a:pPr lv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parameters: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Bandwidth of interest: 0.1-20.9 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Excitation source: Electromagnetic shaker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 accelerometer: Piezoelectric model 393B04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 package hard-wired trigger.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Sampling rate: 1600 S/s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D1F8E00-D6EF-4B7C-9FDF-FAA931288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 r="9792"/>
          <a:stretch/>
        </p:blipFill>
        <p:spPr>
          <a:xfrm>
            <a:off x="5697089" y="1944652"/>
            <a:ext cx="6142414" cy="3075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387282-A703-4092-A4E5-AA0ED615B6DC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10</a:t>
            </a:fld>
            <a:endParaRPr lang="en-US" sz="20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1F5AF303-03E1-4B11-BE20-568A3B651CA9}"/>
              </a:ext>
            </a:extLst>
          </p:cNvPr>
          <p:cNvSpPr/>
          <p:nvPr/>
        </p:nvSpPr>
        <p:spPr>
          <a:xfrm>
            <a:off x="8376806" y="222257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864860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2D8BE6-7938-4966-9540-21F9854FB1B8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B46CCD-CE93-4943-826D-FC2450EC3271}"/>
              </a:ext>
            </a:extLst>
          </p:cNvPr>
          <p:cNvSpPr txBox="1"/>
          <p:nvPr/>
        </p:nvSpPr>
        <p:spPr>
          <a:xfrm>
            <a:off x="-174607" y="2056686"/>
            <a:ext cx="49308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Bench-top testing (Training)</a:t>
            </a: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procedure: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Synthesized Chirp voltage signal is fed into the shaker for excitation.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 accelerometer and sensor package are synchronized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Through this experiment an input-output relationship is established.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CCE45379-3E97-4F8F-BA7B-83D36E9E5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5"/>
          <a:stretch/>
        </p:blipFill>
        <p:spPr>
          <a:xfrm>
            <a:off x="8286887" y="2193097"/>
            <a:ext cx="3697029" cy="3009858"/>
          </a:xfrm>
          <a:prstGeom prst="rect">
            <a:avLst/>
          </a:prstGeom>
        </p:spPr>
      </p:pic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DAD3FDF5-3733-4D40-A4E9-22D8263D8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93"/>
          <a:stretch/>
        </p:blipFill>
        <p:spPr>
          <a:xfrm>
            <a:off x="4699321" y="2193097"/>
            <a:ext cx="3673523" cy="3009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849562-F27B-4BBE-9CE3-E73342DECB51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11</a:t>
            </a:fld>
            <a:endParaRPr lang="en-US" sz="2000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BCBD959-F57B-48CE-B5D6-22EE60E54940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3477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4A5804-787E-42AF-8AE0-700493AF4F4D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41F1F0A-A7FC-4885-BFB1-26EB705C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" r="1703"/>
          <a:stretch/>
        </p:blipFill>
        <p:spPr>
          <a:xfrm>
            <a:off x="290072" y="5132228"/>
            <a:ext cx="5555509" cy="685660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E022D5B-350B-4452-AA14-C9009EA52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99" y="1162050"/>
            <a:ext cx="5662865" cy="83999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B330765-9594-400C-85B0-FACA3A551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7085" y="4818433"/>
            <a:ext cx="7411003" cy="1722274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6CEA185-2F88-4FBE-A47C-70B2BD02FB69}"/>
              </a:ext>
            </a:extLst>
          </p:cNvPr>
          <p:cNvSpPr/>
          <p:nvPr/>
        </p:nvSpPr>
        <p:spPr>
          <a:xfrm rot="5400000">
            <a:off x="8850732" y="-674713"/>
            <a:ext cx="425027" cy="5711405"/>
          </a:xfrm>
          <a:prstGeom prst="leftBrace">
            <a:avLst>
              <a:gd name="adj1" fmla="val 8333"/>
              <a:gd name="adj2" fmla="val 89580"/>
            </a:avLst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FF34A2-431A-4D79-A1EE-3DD60706AEB2}"/>
              </a:ext>
            </a:extLst>
          </p:cNvPr>
          <p:cNvCxnSpPr>
            <a:cxnSpLocks/>
          </p:cNvCxnSpPr>
          <p:nvPr/>
        </p:nvCxnSpPr>
        <p:spPr>
          <a:xfrm flipV="1">
            <a:off x="6802434" y="1684944"/>
            <a:ext cx="0" cy="44037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F54A883B-8D4A-4578-9507-EB6360258E30}"/>
              </a:ext>
            </a:extLst>
          </p:cNvPr>
          <p:cNvSpPr/>
          <p:nvPr/>
        </p:nvSpPr>
        <p:spPr>
          <a:xfrm rot="5400000">
            <a:off x="8850733" y="-674060"/>
            <a:ext cx="425027" cy="5711405"/>
          </a:xfrm>
          <a:prstGeom prst="leftBrace">
            <a:avLst>
              <a:gd name="adj1" fmla="val 8333"/>
              <a:gd name="adj2" fmla="val 52579"/>
            </a:avLst>
          </a:prstGeom>
          <a:ln w="28575">
            <a:solidFill>
              <a:srgbClr val="920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910201-20C7-4B1A-8375-143DA75F9AD3}"/>
              </a:ext>
            </a:extLst>
          </p:cNvPr>
          <p:cNvCxnSpPr>
            <a:cxnSpLocks/>
          </p:cNvCxnSpPr>
          <p:nvPr/>
        </p:nvCxnSpPr>
        <p:spPr>
          <a:xfrm flipV="1">
            <a:off x="8914849" y="1697342"/>
            <a:ext cx="0" cy="440373"/>
          </a:xfrm>
          <a:prstGeom prst="straightConnector1">
            <a:avLst/>
          </a:prstGeom>
          <a:ln w="28575">
            <a:solidFill>
              <a:srgbClr val="92003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BE3A84-0355-4918-859F-11EF47052654}"/>
              </a:ext>
            </a:extLst>
          </p:cNvPr>
          <p:cNvCxnSpPr>
            <a:cxnSpLocks/>
          </p:cNvCxnSpPr>
          <p:nvPr/>
        </p:nvCxnSpPr>
        <p:spPr>
          <a:xfrm flipV="1">
            <a:off x="11109320" y="1703822"/>
            <a:ext cx="0" cy="440373"/>
          </a:xfrm>
          <a:prstGeom prst="straightConnector1">
            <a:avLst/>
          </a:prstGeom>
          <a:ln w="28575">
            <a:solidFill>
              <a:srgbClr val="EDB1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7D94FD76-0569-4BE1-8321-6EF5E942CC3D}"/>
              </a:ext>
            </a:extLst>
          </p:cNvPr>
          <p:cNvSpPr/>
          <p:nvPr/>
        </p:nvSpPr>
        <p:spPr>
          <a:xfrm rot="5400000">
            <a:off x="8850732" y="-674705"/>
            <a:ext cx="425027" cy="5711405"/>
          </a:xfrm>
          <a:prstGeom prst="leftBrace">
            <a:avLst>
              <a:gd name="adj1" fmla="val 8333"/>
              <a:gd name="adj2" fmla="val 14166"/>
            </a:avLst>
          </a:prstGeom>
          <a:ln w="28575">
            <a:solidFill>
              <a:srgbClr val="EDB1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3A8111-228A-43B1-94AC-ECB203143793}"/>
              </a:ext>
            </a:extLst>
          </p:cNvPr>
          <p:cNvSpPr txBox="1"/>
          <p:nvPr/>
        </p:nvSpPr>
        <p:spPr>
          <a:xfrm>
            <a:off x="111543" y="634065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12</a:t>
            </a:fld>
            <a:endParaRPr lang="en-US" sz="2000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65B365A-0358-44DE-87C8-12CE7BC80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6295" y="2386165"/>
            <a:ext cx="7417108" cy="210972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C6BC66C-54A1-4D13-B637-235BA1E46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295" y="2340445"/>
            <a:ext cx="7417108" cy="215180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DAA74DD-7B6B-4A32-B3EB-E1AC7DC09D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06295" y="2386165"/>
            <a:ext cx="7417110" cy="21097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83CBA7-EAFA-402B-8EF8-FE3EDBB2F88F}"/>
              </a:ext>
            </a:extLst>
          </p:cNvPr>
          <p:cNvSpPr/>
          <p:nvPr/>
        </p:nvSpPr>
        <p:spPr>
          <a:xfrm>
            <a:off x="6050456" y="4948980"/>
            <a:ext cx="5740075" cy="13375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029C4714-26EF-4F97-9AEC-12763F102DE8}"/>
              </a:ext>
            </a:extLst>
          </p:cNvPr>
          <p:cNvSpPr/>
          <p:nvPr/>
        </p:nvSpPr>
        <p:spPr>
          <a:xfrm>
            <a:off x="6052301" y="3519876"/>
            <a:ext cx="5711404" cy="1424780"/>
          </a:xfrm>
          <a:prstGeom prst="triangle">
            <a:avLst>
              <a:gd name="adj" fmla="val 606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zz</a:t>
            </a:r>
            <a:endParaRPr lang="en-US" dirty="0"/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A2FCD8F9-A65B-43EC-8268-193444889564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B46CCD-CE93-4943-826D-FC2450EC3271}"/>
                  </a:ext>
                </a:extLst>
              </p:cNvPr>
              <p:cNvSpPr txBox="1"/>
              <p:nvPr/>
            </p:nvSpPr>
            <p:spPr>
              <a:xfrm>
                <a:off x="-211083" y="1684944"/>
                <a:ext cx="6026814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Bench-top testing (Training)</a:t>
                </a:r>
              </a:p>
              <a:p>
                <a:pPr lvl="1"/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training: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Multiple data sets are used in modeling.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Reference accelerometer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Sensor package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Transfer function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constructed.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Transfer function is then inversed creating the filter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Inverse plant transfer function: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lvl="2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B46CCD-CE93-4943-826D-FC2450EC3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083" y="1684944"/>
                <a:ext cx="6026814" cy="5970865"/>
              </a:xfrm>
              <a:prstGeom prst="rect">
                <a:avLst/>
              </a:prstGeom>
              <a:blipFill>
                <a:blip r:embed="rId12"/>
                <a:stretch>
                  <a:fillRect t="-714" r="-1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27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6" grpId="0" animBg="1"/>
      <p:bldP spid="41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14B1F9-10EA-4461-8FBA-D8C5FEFAE220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B46CCD-CE93-4943-826D-FC2450EC3271}"/>
              </a:ext>
            </a:extLst>
          </p:cNvPr>
          <p:cNvSpPr txBox="1"/>
          <p:nvPr/>
        </p:nvSpPr>
        <p:spPr>
          <a:xfrm>
            <a:off x="-1" y="1409693"/>
            <a:ext cx="65371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Structure test (Validation)</a:t>
            </a:r>
          </a:p>
          <a:p>
            <a:pPr lvl="1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parameters: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Steel test structure is constructed.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acquisition system: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Analog output generate excitation signal.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Digital trigger to synchronize sensor package and reference accelerometer.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logging of reference acceleration.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Signal-to-noise ration was used to measure performance.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5371C20-0397-4B10-8322-52781E1F7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7" r="14766"/>
          <a:stretch/>
        </p:blipFill>
        <p:spPr>
          <a:xfrm>
            <a:off x="6537125" y="856245"/>
            <a:ext cx="5167311" cy="51918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9ADBF7-10F1-47D3-AF46-DFE23F717BE6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13</a:t>
            </a:fld>
            <a:endParaRPr lang="en-US" sz="2000" dirty="0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CDD6858-2162-4583-ABB9-F1B1B2EA7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8"/>
          <a:stretch/>
        </p:blipFill>
        <p:spPr>
          <a:xfrm>
            <a:off x="1120598" y="4763082"/>
            <a:ext cx="4683973" cy="908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ACFF94-92B1-4A5F-806A-859ED87DF36B}"/>
              </a:ext>
            </a:extLst>
          </p:cNvPr>
          <p:cNvSpPr txBox="1"/>
          <p:nvPr/>
        </p:nvSpPr>
        <p:spPr>
          <a:xfrm>
            <a:off x="-22038" y="4609235"/>
            <a:ext cx="6969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BF1A9473-0860-48AF-A8A8-BD1304135C77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6995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B9D14-3675-491E-A6F5-AF3F84C4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6056E3-5199-4247-9507-C450B5519A58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B46CCD-CE93-4943-826D-FC2450EC3271}"/>
              </a:ext>
            </a:extLst>
          </p:cNvPr>
          <p:cNvSpPr txBox="1"/>
          <p:nvPr/>
        </p:nvSpPr>
        <p:spPr>
          <a:xfrm>
            <a:off x="80964" y="1413788"/>
            <a:ext cx="6502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Structure test (Validation)</a:t>
            </a:r>
          </a:p>
          <a:p>
            <a:pPr lvl="1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procedure: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sensor package is mounted onto test structure along with a reference accelerometer.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electromagnetic shaker is secured on top as the source of excitation.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package and reference accelerometers are triggered.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Chirp signal is then used to excite the structure.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 package data is examined with and without filtering to gauge performance.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5371C20-0397-4B10-8322-52781E1F7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7" r="14766"/>
          <a:stretch/>
        </p:blipFill>
        <p:spPr>
          <a:xfrm>
            <a:off x="6537064" y="852465"/>
            <a:ext cx="5167311" cy="51918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77409-D14A-4560-8A69-7B00FCCFC141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14</a:t>
            </a:fld>
            <a:endParaRPr lang="en-US" sz="20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CFA7674-D221-43D9-88D8-2E72A3DC1364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25700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446189-E535-4596-AE6C-33C23116A9DD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bg1"/>
                  </a:solidFill>
                </a:rPr>
                <a:t>Results and Discussion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B46CCD-CE93-4943-826D-FC2450EC3271}"/>
              </a:ext>
            </a:extLst>
          </p:cNvPr>
          <p:cNvSpPr txBox="1"/>
          <p:nvPr/>
        </p:nvSpPr>
        <p:spPr>
          <a:xfrm>
            <a:off x="220497" y="1117172"/>
            <a:ext cx="554530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Experimental outcomes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Structure test (Validation):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Filtered signal traces the reference with high correlation.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Frequency domain indicates enhancement in the range of 6-20 Hz.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percentage is considered negligible between 6-14 Hz (&lt;0.4%).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Signal-to-noise ratio pre and post filtering is shown.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AD606E23-C7BF-401F-A012-823ABE9D7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7"/>
          <a:stretch/>
        </p:blipFill>
        <p:spPr>
          <a:xfrm>
            <a:off x="5655128" y="3741326"/>
            <a:ext cx="6296925" cy="2329799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C35CE054-54D5-493E-9237-26BF21E21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8" b="7905"/>
          <a:stretch/>
        </p:blipFill>
        <p:spPr>
          <a:xfrm>
            <a:off x="888063" y="4529929"/>
            <a:ext cx="4485447" cy="121089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B5A24EE7-D73B-465A-8DD9-403844EDE5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2"/>
          <a:stretch/>
        </p:blipFill>
        <p:spPr>
          <a:xfrm>
            <a:off x="5604053" y="1164358"/>
            <a:ext cx="6396900" cy="23118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FC43F9-207F-4EB2-8B9A-863FD70A8D50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15</a:t>
            </a:fld>
            <a:endParaRPr lang="en-US" sz="2000" dirty="0"/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A1DCD722-6C07-47D6-A1AC-2E7190B51BF0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65269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71A43B-8C13-46EF-9A57-F25AE332D90C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bg1"/>
                  </a:solidFill>
                </a:rPr>
                <a:t>Results and Discussion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B46CCD-CE93-4943-826D-FC2450EC3271}"/>
              </a:ext>
            </a:extLst>
          </p:cNvPr>
          <p:cNvSpPr txBox="1"/>
          <p:nvPr/>
        </p:nvSpPr>
        <p:spPr>
          <a:xfrm>
            <a:off x="349817" y="1577385"/>
            <a:ext cx="535480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Structure test (Validation)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Findings and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Diminishing returns of the filter can be observed in the range below 5 Hz.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Analog-to-digital converter (ADC) lack adequate resolution to detect the low-energy signal found in lower frequencies.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AD606E23-C7BF-401F-A012-823ABE9D7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7"/>
          <a:stretch/>
        </p:blipFill>
        <p:spPr>
          <a:xfrm>
            <a:off x="5417001" y="3646025"/>
            <a:ext cx="6554502" cy="2425100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B5A24EE7-D73B-465A-8DD9-403844EDE5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2"/>
          <a:stretch/>
        </p:blipFill>
        <p:spPr>
          <a:xfrm>
            <a:off x="5481324" y="1079460"/>
            <a:ext cx="6501254" cy="2349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C9623D-4B2F-4B0E-A8BB-A29481DB1DB3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16</a:t>
            </a:fld>
            <a:endParaRPr lang="en-US" sz="20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F735F76-7820-490C-999D-3D216F32EE76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273364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6CAFEC-E6B8-4BD6-BFF1-FE144728E130}"/>
              </a:ext>
            </a:extLst>
          </p:cNvPr>
          <p:cNvGrpSpPr/>
          <p:nvPr/>
        </p:nvGrpSpPr>
        <p:grpSpPr>
          <a:xfrm>
            <a:off x="1459345" y="214231"/>
            <a:ext cx="9351786" cy="418314"/>
            <a:chOff x="1459345" y="214231"/>
            <a:chExt cx="9351786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10052E7B-488F-4B45-B8BB-66065D6F9E66}"/>
                </a:ext>
              </a:extLst>
            </p:cNvPr>
            <p:cNvSpPr/>
            <p:nvPr/>
          </p:nvSpPr>
          <p:spPr>
            <a:xfrm>
              <a:off x="8382369" y="214231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Future work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0E82764-1736-4B5B-B853-97955C64CD49}"/>
              </a:ext>
            </a:extLst>
          </p:cNvPr>
          <p:cNvSpPr txBox="1"/>
          <p:nvPr/>
        </p:nvSpPr>
        <p:spPr>
          <a:xfrm>
            <a:off x="931762" y="1199301"/>
            <a:ext cx="60998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 improvement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 resolution of analog to digital converter onboard the sensor package.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Investigate sensor network deployment.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Edge implementation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Discretize transfer-function filter.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Investigate the feasibility of microcontroller implementation.</a:t>
            </a: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E09B5-41F8-42D3-8E4C-6F5874C92D8D}"/>
              </a:ext>
            </a:extLst>
          </p:cNvPr>
          <p:cNvGrpSpPr/>
          <p:nvPr/>
        </p:nvGrpSpPr>
        <p:grpSpPr>
          <a:xfrm>
            <a:off x="742096" y="4538936"/>
            <a:ext cx="7604323" cy="1031923"/>
            <a:chOff x="368347" y="4153956"/>
            <a:chExt cx="7604323" cy="1031923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5E530D52-CBA0-47F3-8FA1-688EAD35F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1" t="10553" r="2013" b="5578"/>
            <a:stretch/>
          </p:blipFill>
          <p:spPr>
            <a:xfrm>
              <a:off x="368347" y="4153956"/>
              <a:ext cx="7604323" cy="103192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5AA0AA-D86C-4821-9307-51DEC0DF452E}"/>
                </a:ext>
              </a:extLst>
            </p:cNvPr>
            <p:cNvSpPr/>
            <p:nvPr/>
          </p:nvSpPr>
          <p:spPr>
            <a:xfrm>
              <a:off x="1921397" y="4386805"/>
              <a:ext cx="1064871" cy="648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96B469-15BB-466B-B7BE-C3B6AC824CB1}"/>
                </a:ext>
              </a:extLst>
            </p:cNvPr>
            <p:cNvSpPr/>
            <p:nvPr/>
          </p:nvSpPr>
          <p:spPr>
            <a:xfrm>
              <a:off x="5028749" y="4414896"/>
              <a:ext cx="1064871" cy="648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FB1CBF-207D-470A-8657-830F59922BAA}"/>
                    </a:ext>
                  </a:extLst>
                </p:cNvPr>
                <p:cNvSpPr txBox="1"/>
                <p:nvPr/>
              </p:nvSpPr>
              <p:spPr>
                <a:xfrm>
                  <a:off x="1459345" y="4422346"/>
                  <a:ext cx="609985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   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            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FB1CBF-207D-470A-8657-830F59922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345" y="4422346"/>
                  <a:ext cx="609985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 descr="A picture containing battery, light&#10;&#10;Description automatically generated">
            <a:extLst>
              <a:ext uri="{FF2B5EF4-FFF2-40B4-BE49-F238E27FC236}">
                <a16:creationId xmlns:a16="http://schemas.microsoft.com/office/drawing/2014/main" id="{345476E3-8492-4D2D-9B8B-0230D479E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3467" y="2335480"/>
            <a:ext cx="3872634" cy="29044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C412D5-F048-4660-9DB8-D09B9BDC586B}"/>
              </a:ext>
            </a:extLst>
          </p:cNvPr>
          <p:cNvSpPr/>
          <p:nvPr/>
        </p:nvSpPr>
        <p:spPr>
          <a:xfrm>
            <a:off x="4883023" y="4282633"/>
            <a:ext cx="2050212" cy="1632030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C1E14-03CD-46AE-B22D-2FB715526F80}"/>
              </a:ext>
            </a:extLst>
          </p:cNvPr>
          <p:cNvSpPr txBox="1"/>
          <p:nvPr/>
        </p:nvSpPr>
        <p:spPr>
          <a:xfrm>
            <a:off x="5265507" y="3787718"/>
            <a:ext cx="148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On-edge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84ECF-271A-42C9-92BA-4E2F7FF742A0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17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568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F04172-C509-42D2-A139-5BA7EE4859D8}"/>
              </a:ext>
            </a:extLst>
          </p:cNvPr>
          <p:cNvSpPr/>
          <p:nvPr/>
        </p:nvSpPr>
        <p:spPr>
          <a:xfrm>
            <a:off x="206584" y="191854"/>
            <a:ext cx="11769516" cy="6488346"/>
          </a:xfrm>
          <a:prstGeom prst="rect">
            <a:avLst/>
          </a:prstGeom>
          <a:solidFill>
            <a:srgbClr val="730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CC890-AEC2-4DF5-A3D2-2D1B4F0BE453}"/>
              </a:ext>
            </a:extLst>
          </p:cNvPr>
          <p:cNvSpPr txBox="1"/>
          <p:nvPr/>
        </p:nvSpPr>
        <p:spPr>
          <a:xfrm>
            <a:off x="3916615" y="1141314"/>
            <a:ext cx="4430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0242C-BD44-4C4C-8F69-8847FC1E42C8}"/>
              </a:ext>
            </a:extLst>
          </p:cNvPr>
          <p:cNvSpPr txBox="1"/>
          <p:nvPr/>
        </p:nvSpPr>
        <p:spPr>
          <a:xfrm>
            <a:off x="241300" y="5784671"/>
            <a:ext cx="4156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259" dirty="0">
                <a:solidFill>
                  <a:schemeClr val="bg1"/>
                </a:solidFill>
                <a:latin typeface="+mj-lt"/>
                <a:ea typeface="Arial"/>
              </a:rPr>
              <a:t>Author Information</a:t>
            </a:r>
          </a:p>
          <a:p>
            <a:r>
              <a:rPr lang="en-US" sz="1600" b="1" spc="259" dirty="0">
                <a:solidFill>
                  <a:schemeClr val="bg1"/>
                </a:solidFill>
                <a:latin typeface="+mj-lt"/>
                <a:ea typeface="Arial"/>
              </a:rPr>
              <a:t>Name: Joud </a:t>
            </a:r>
            <a:r>
              <a:rPr lang="en-US" sz="1600" b="1" spc="259" dirty="0" err="1">
                <a:solidFill>
                  <a:schemeClr val="bg1"/>
                </a:solidFill>
                <a:latin typeface="+mj-lt"/>
                <a:ea typeface="Arial"/>
              </a:rPr>
              <a:t>Satme</a:t>
            </a:r>
            <a:endParaRPr lang="en-US" sz="1600" b="1" spc="259" dirty="0">
              <a:solidFill>
                <a:schemeClr val="bg1"/>
              </a:solidFill>
              <a:latin typeface="+mj-lt"/>
              <a:ea typeface="Arial"/>
            </a:endParaRPr>
          </a:p>
          <a:p>
            <a:r>
              <a:rPr lang="en-US" sz="1600" b="1" spc="259" dirty="0">
                <a:solidFill>
                  <a:schemeClr val="bg1"/>
                </a:solidFill>
                <a:latin typeface="+mj-lt"/>
                <a:ea typeface="Arial"/>
              </a:rPr>
              <a:t>Email: Jsatme@email.sc.edu</a:t>
            </a:r>
            <a:endParaRPr lang="en-US" sz="1600" spc="259" dirty="0">
              <a:solidFill>
                <a:schemeClr val="bg1"/>
              </a:solidFill>
              <a:latin typeface="+mj-lt"/>
              <a:ea typeface="Arial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5068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1A66B-F509-4555-BBBF-7263565B5869}"/>
              </a:ext>
            </a:extLst>
          </p:cNvPr>
          <p:cNvSpPr txBox="1"/>
          <p:nvPr/>
        </p:nvSpPr>
        <p:spPr>
          <a:xfrm>
            <a:off x="647731" y="451771"/>
            <a:ext cx="1056768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/>
              <a:t>[1] </a:t>
            </a:r>
            <a:r>
              <a:rPr lang="en-US" sz="1400" dirty="0" err="1"/>
              <a:t>Pakzad</a:t>
            </a:r>
            <a:r>
              <a:rPr lang="en-US" sz="1400" dirty="0"/>
              <a:t>, S. N., Fenves, G. L., Kim, S., and Culler, D. E., “Design and implementation of scalable wireless</a:t>
            </a:r>
          </a:p>
          <a:p>
            <a:r>
              <a:rPr lang="en-US" sz="1400" dirty="0"/>
              <a:t>sensor network for structural monitoring,” Journal of Infrastructure Systems 14, 89–101 (mar 2008).</a:t>
            </a:r>
          </a:p>
          <a:p>
            <a:r>
              <a:rPr lang="en-US" sz="1400" dirty="0"/>
              <a:t>[2] Sabato, A., </a:t>
            </a:r>
            <a:r>
              <a:rPr lang="en-US" sz="1400" dirty="0" err="1"/>
              <a:t>Niezrecki</a:t>
            </a:r>
            <a:r>
              <a:rPr lang="en-US" sz="1400" dirty="0"/>
              <a:t>, C., and </a:t>
            </a:r>
            <a:r>
              <a:rPr lang="en-US" sz="1400" dirty="0" err="1"/>
              <a:t>Fortino</a:t>
            </a:r>
            <a:r>
              <a:rPr lang="en-US" sz="1400" dirty="0"/>
              <a:t>, G., “Wireless mems-based accelerometer sensor boards for structural</a:t>
            </a:r>
          </a:p>
          <a:p>
            <a:r>
              <a:rPr lang="en-US" sz="1400" dirty="0"/>
              <a:t>vibration monitoring: A review,” IEEE Sensors Journal 17(2), 226–235 (2017).</a:t>
            </a:r>
          </a:p>
          <a:p>
            <a:r>
              <a:rPr lang="en-US" sz="1400" dirty="0"/>
              <a:t>[3] Carroll, S., Satme, J., </a:t>
            </a:r>
            <a:r>
              <a:rPr lang="en-US" sz="1400" dirty="0" err="1"/>
              <a:t>Alkharusi</a:t>
            </a:r>
            <a:r>
              <a:rPr lang="en-US" sz="1400" dirty="0"/>
              <a:t>, S., </a:t>
            </a:r>
            <a:r>
              <a:rPr lang="en-US" sz="1400" dirty="0" err="1"/>
              <a:t>Vitzilaios</a:t>
            </a:r>
            <a:r>
              <a:rPr lang="en-US" sz="1400" dirty="0"/>
              <a:t>, N., Downey, A., and </a:t>
            </a:r>
            <a:r>
              <a:rPr lang="en-US" sz="1400" dirty="0" err="1"/>
              <a:t>Rizos</a:t>
            </a:r>
            <a:r>
              <a:rPr lang="en-US" sz="1400" dirty="0"/>
              <a:t>, D., “Drone-based vibration</a:t>
            </a:r>
          </a:p>
          <a:p>
            <a:r>
              <a:rPr lang="en-US" sz="1400" dirty="0"/>
              <a:t>monitoring and assessment of structures,” Applied Sciences 11(18) (2021).</a:t>
            </a:r>
          </a:p>
          <a:p>
            <a:r>
              <a:rPr lang="en-US" sz="1400" dirty="0"/>
              <a:t>[4] Takeuchi, K., Masuda, A., </a:t>
            </a:r>
            <a:r>
              <a:rPr lang="en-US" sz="1400" dirty="0" err="1"/>
              <a:t>Akahori</a:t>
            </a:r>
            <a:r>
              <a:rPr lang="en-US" sz="1400" dirty="0"/>
              <a:t>, S., Higashi, Y., and Miura, N., “A close inspection and vibration sensing</a:t>
            </a:r>
          </a:p>
          <a:p>
            <a:r>
              <a:rPr lang="en-US" sz="1400" dirty="0"/>
              <a:t>aerial robot for steel structures with an EPM-based landing device,” in [Nondestructive Characterization</a:t>
            </a:r>
          </a:p>
          <a:p>
            <a:r>
              <a:rPr lang="en-US" sz="1400" dirty="0"/>
              <a:t>and Monitoring of Advanced Materials, Aerospace, and Civil Infrastructure 2017], Wu, H. F., </a:t>
            </a:r>
            <a:r>
              <a:rPr lang="en-US" sz="1400" dirty="0" err="1"/>
              <a:t>Gyekenyesi</a:t>
            </a:r>
            <a:r>
              <a:rPr lang="en-US" sz="1400" dirty="0"/>
              <a:t>,</a:t>
            </a:r>
          </a:p>
          <a:p>
            <a:r>
              <a:rPr lang="en-US" sz="1400" dirty="0"/>
              <a:t>A. L., Shull, P. J., and Yu, T.-Y., eds., 10169, 666 – 677, International Society for Optics and Photonics,</a:t>
            </a:r>
          </a:p>
          <a:p>
            <a:r>
              <a:rPr lang="en-US" sz="1400" dirty="0"/>
              <a:t>SPIE (2017).</a:t>
            </a:r>
          </a:p>
          <a:p>
            <a:r>
              <a:rPr lang="en-US" sz="1400" dirty="0"/>
              <a:t>[5] Chen, B. and Liu, W., “Mobile agent computing paradigm for building a flexible structural health monitoring</a:t>
            </a:r>
          </a:p>
          <a:p>
            <a:r>
              <a:rPr lang="en-US" sz="1400" dirty="0"/>
              <a:t>sensor network,” Computer-Aided Civil and Infrastructure Engineering 25, 504–516 (</a:t>
            </a:r>
            <a:r>
              <a:rPr lang="en-US" sz="1400" dirty="0" err="1"/>
              <a:t>aug</a:t>
            </a:r>
            <a:r>
              <a:rPr lang="en-US" sz="1400" dirty="0"/>
              <a:t> 2010).</a:t>
            </a:r>
          </a:p>
          <a:p>
            <a:r>
              <a:rPr lang="en-US" sz="1400" dirty="0"/>
              <a:t>[6] Badri, A. E., Sinha, J. K., and </a:t>
            </a:r>
            <a:r>
              <a:rPr lang="en-US" sz="1400" dirty="0" err="1"/>
              <a:t>Albarbar</a:t>
            </a:r>
            <a:r>
              <a:rPr lang="en-US" sz="1400" dirty="0"/>
              <a:t>, A., “A typical filter design to improve the measured signals from</a:t>
            </a:r>
          </a:p>
          <a:p>
            <a:r>
              <a:rPr lang="en-US" sz="1400" dirty="0"/>
              <a:t>mems accelerometer,” Measurement 43(10), 1425–1430 (2010).</a:t>
            </a:r>
          </a:p>
          <a:p>
            <a:r>
              <a:rPr lang="en-US" sz="1400" dirty="0"/>
              <a:t>[7] </a:t>
            </a:r>
            <a:r>
              <a:rPr lang="en-US" sz="1400" dirty="0" err="1"/>
              <a:t>Karpel</a:t>
            </a:r>
            <a:r>
              <a:rPr lang="en-US" sz="1400" dirty="0"/>
              <a:t>, M. and Ricci, S., “Experimental modal analysis of large structures by </a:t>
            </a:r>
            <a:r>
              <a:rPr lang="en-US" sz="1400" dirty="0" err="1"/>
              <a:t>substructuring</a:t>
            </a:r>
            <a:r>
              <a:rPr lang="en-US" sz="1400" dirty="0"/>
              <a:t>,” Mechanical</a:t>
            </a:r>
          </a:p>
          <a:p>
            <a:r>
              <a:rPr lang="en-US" sz="1400" dirty="0"/>
              <a:t>Systems and Signal Processing 11(2), 245–256 (1997).</a:t>
            </a:r>
          </a:p>
          <a:p>
            <a:r>
              <a:rPr lang="en-US" sz="1400" dirty="0"/>
              <a:t>[8] Sim, S.-H., Li, J., Jo, H., Park, J.-W., Cho, S., Jr, B. F. S., and Jung, H.-J., “A wireless smart sensor</a:t>
            </a:r>
          </a:p>
          <a:p>
            <a:r>
              <a:rPr lang="en-US" sz="1400" dirty="0"/>
              <a:t>network for automated monitoring of cable tension,” Smart Materials and Structures 23, 025006 (dec 2013).</a:t>
            </a:r>
          </a:p>
          <a:p>
            <a:r>
              <a:rPr lang="en-US" sz="1400" dirty="0"/>
              <a:t>[9] </a:t>
            </a:r>
            <a:r>
              <a:rPr lang="en-US" sz="1400" dirty="0" err="1"/>
              <a:t>Ubertini</a:t>
            </a:r>
            <a:r>
              <a:rPr lang="en-US" sz="1400" dirty="0"/>
              <a:t>, F., </a:t>
            </a:r>
            <a:r>
              <a:rPr lang="en-US" sz="1400" dirty="0" err="1"/>
              <a:t>Comanducci</a:t>
            </a:r>
            <a:r>
              <a:rPr lang="en-US" sz="1400" dirty="0"/>
              <a:t>, G., and </a:t>
            </a:r>
            <a:r>
              <a:rPr lang="en-US" sz="1400" dirty="0" err="1"/>
              <a:t>Cavalagli</a:t>
            </a:r>
            <a:r>
              <a:rPr lang="en-US" sz="1400" dirty="0"/>
              <a:t>, N., “Vibration-based structural health monitoring of a historic bell-tower using output-only measurements and multivariate statistical analysis,” Structural Health</a:t>
            </a:r>
          </a:p>
          <a:p>
            <a:r>
              <a:rPr lang="en-US" sz="1400" dirty="0"/>
              <a:t>Monitoring 15(4), 438–457 (2016).</a:t>
            </a:r>
          </a:p>
          <a:p>
            <a:r>
              <a:rPr lang="en-US" sz="1400" dirty="0"/>
              <a:t>[10] Johnson, D. H., “Signal-to-noise ratio,” </a:t>
            </a:r>
            <a:r>
              <a:rPr lang="en-US" sz="1400" dirty="0" err="1"/>
              <a:t>Scholarpedia</a:t>
            </a:r>
            <a:r>
              <a:rPr lang="en-US" sz="1400" dirty="0"/>
              <a:t> 1(12), 2088 (2006). revision #126771.</a:t>
            </a:r>
          </a:p>
          <a:p>
            <a:r>
              <a:rPr lang="en-US" sz="1400" dirty="0"/>
              <a:t>[11] </a:t>
            </a:r>
            <a:r>
              <a:rPr lang="en-US" sz="1400" dirty="0" err="1"/>
              <a:t>Ljung</a:t>
            </a:r>
            <a:r>
              <a:rPr lang="en-US" sz="1400" dirty="0"/>
              <a:t>, L., System Identification Toolbox (2014)</a:t>
            </a:r>
          </a:p>
        </p:txBody>
      </p:sp>
    </p:spTree>
    <p:extLst>
      <p:ext uri="{BB962C8B-B14F-4D97-AF65-F5344CB8AC3E}">
        <p14:creationId xmlns:p14="http://schemas.microsoft.com/office/powerpoint/2010/main" val="151300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67801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96F0ED-4F4C-4149-A744-1463E759832D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900537A-F220-4EF8-ABA0-EA6B69704C54}"/>
              </a:ext>
            </a:extLst>
          </p:cNvPr>
          <p:cNvSpPr txBox="1"/>
          <p:nvPr/>
        </p:nvSpPr>
        <p:spPr>
          <a:xfrm>
            <a:off x="1325881" y="857194"/>
            <a:ext cx="10261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 package breakdown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Deployment and retrieval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Transfer function-based filter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 and assumptions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training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Bench-top testing (Training)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testing (Validation)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and Discussion: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Experimental outcomes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Findings and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 improvement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Edge implementation</a:t>
            </a:r>
          </a:p>
          <a:p>
            <a:pPr lvl="1"/>
            <a:br>
              <a:rPr lang="en-US" sz="1200" dirty="0">
                <a:latin typeface="Abadi"/>
              </a:rPr>
            </a:br>
            <a:endParaRPr lang="en-US" dirty="0"/>
          </a:p>
        </p:txBody>
      </p:sp>
      <p:pic>
        <p:nvPicPr>
          <p:cNvPr id="15" name="Picture 14" descr="A picture containing outdoor&#10;&#10;Description automatically generated">
            <a:extLst>
              <a:ext uri="{FF2B5EF4-FFF2-40B4-BE49-F238E27FC236}">
                <a16:creationId xmlns:a16="http://schemas.microsoft.com/office/drawing/2014/main" id="{3B3CC16E-7F30-4183-A09F-8BF084AF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538" y="3148974"/>
            <a:ext cx="2277028" cy="1578799"/>
          </a:xfrm>
          <a:prstGeom prst="rect">
            <a:avLst/>
          </a:prstGeom>
        </p:spPr>
      </p:pic>
      <p:pic>
        <p:nvPicPr>
          <p:cNvPr id="17" name="Picture 16" descr="A picture containing outdoor, concrete, cement&#10;&#10;Description automatically generated">
            <a:extLst>
              <a:ext uri="{FF2B5EF4-FFF2-40B4-BE49-F238E27FC236}">
                <a16:creationId xmlns:a16="http://schemas.microsoft.com/office/drawing/2014/main" id="{2A119951-B557-4654-BE32-8784A2D5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/>
          <a:stretch/>
        </p:blipFill>
        <p:spPr>
          <a:xfrm>
            <a:off x="6456681" y="3155882"/>
            <a:ext cx="3105147" cy="1556401"/>
          </a:xfrm>
          <a:prstGeom prst="rect">
            <a:avLst/>
          </a:prstGeom>
        </p:spPr>
      </p:pic>
      <p:pic>
        <p:nvPicPr>
          <p:cNvPr id="19" name="Picture 18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B0256902-69D2-43C0-AB9A-61A41737C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730" y="4806667"/>
            <a:ext cx="1891768" cy="1589085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35ED81F-7F98-49ED-8C83-FA2795D0E2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9" t="2253" r="3404" b="3568"/>
          <a:stretch/>
        </p:blipFill>
        <p:spPr>
          <a:xfrm rot="16200000">
            <a:off x="7403849" y="3859499"/>
            <a:ext cx="1589085" cy="34834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0E9F9-208C-4903-8A02-4D20BB2178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2" t="5092" r="28389" b="7593"/>
          <a:stretch/>
        </p:blipFill>
        <p:spPr>
          <a:xfrm>
            <a:off x="8829569" y="757437"/>
            <a:ext cx="3081997" cy="2319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43C502-5BDB-4D10-B50D-A4A90D5E00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7" t="-73" r="-90" b="73"/>
          <a:stretch/>
        </p:blipFill>
        <p:spPr>
          <a:xfrm>
            <a:off x="6438815" y="1303632"/>
            <a:ext cx="2399244" cy="17884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73976-EEE6-4BE0-BBEC-4B9C8CC910FC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2</a:t>
            </a:fld>
            <a:endParaRPr lang="en-US" sz="2000" dirty="0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CBEEC894-2788-4AA9-83E3-8D5D7702E031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23013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761E5C-A15F-4175-982F-5444333C442F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6936B4-E0E9-468B-9C62-9B2CA26F55BE}"/>
              </a:ext>
            </a:extLst>
          </p:cNvPr>
          <p:cNvSpPr txBox="1"/>
          <p:nvPr/>
        </p:nvSpPr>
        <p:spPr>
          <a:xfrm>
            <a:off x="411798" y="1289109"/>
            <a:ext cx="49921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Importance of structural health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systems in use and their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Long-term data collection.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Rapid large-scale deployment.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Transmissibility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Proposed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Stand-alone sensor package.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UAV-delivery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Transfer function-based compensation method.</a:t>
            </a:r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35C1E4-6744-4B32-9727-3F5160A2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b="9646"/>
          <a:stretch/>
        </p:blipFill>
        <p:spPr>
          <a:xfrm>
            <a:off x="5733556" y="3716338"/>
            <a:ext cx="6245147" cy="2666364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94B27B-7CAB-4C6D-8970-90A8B23F1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2" t="879" r="31970" b="26971"/>
          <a:stretch/>
        </p:blipFill>
        <p:spPr>
          <a:xfrm>
            <a:off x="9688976" y="1032586"/>
            <a:ext cx="2277028" cy="2635879"/>
          </a:xfrm>
          <a:prstGeom prst="rect">
            <a:avLst/>
          </a:prstGeom>
        </p:spPr>
      </p:pic>
      <p:pic>
        <p:nvPicPr>
          <p:cNvPr id="15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D1A1CFFD-EC49-45BB-8666-2DC06FEB2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50" t="16253" r="1393" b="40544"/>
          <a:stretch/>
        </p:blipFill>
        <p:spPr>
          <a:xfrm>
            <a:off x="7772583" y="1018951"/>
            <a:ext cx="1852582" cy="2632137"/>
          </a:xfrm>
          <a:prstGeom prst="rect">
            <a:avLst/>
          </a:prstGeom>
        </p:spPr>
      </p:pic>
      <p:pic>
        <p:nvPicPr>
          <p:cNvPr id="17" name="Picture 16" descr="A picture containing battery, light&#10;&#10;Description automatically generated">
            <a:extLst>
              <a:ext uri="{FF2B5EF4-FFF2-40B4-BE49-F238E27FC236}">
                <a16:creationId xmlns:a16="http://schemas.microsoft.com/office/drawing/2014/main" id="{7EFDBB5D-7C96-461D-B069-9F2B92946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02379" y="1344695"/>
            <a:ext cx="2635877" cy="19769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0C3D7B-1FF3-4F9C-8E0B-BB54292D6236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3</a:t>
            </a:fld>
            <a:endParaRPr lang="en-US" sz="2000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A7F8DB5-73EE-46D9-BACC-95678ED84BB7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23444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F97AB-E003-41C1-8FC5-EFFD3C2E565D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B46CCD-CE93-4943-826D-FC2450EC3271}"/>
              </a:ext>
            </a:extLst>
          </p:cNvPr>
          <p:cNvSpPr txBox="1"/>
          <p:nvPr/>
        </p:nvSpPr>
        <p:spPr>
          <a:xfrm>
            <a:off x="394949" y="741222"/>
            <a:ext cx="48797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 package breakdown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UAV deployable sensor package designed with high mobility in mind.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Power and memory storage subsystems in anticipation of long-term deployment.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Wireless subsystem for data transmission and IO commands.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Docking subsystem utilizing electropermanent magnets.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Frame of the package designed with minimizing transmissibility losses in mind.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Maximum sampling rate 28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/s.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1EF88D-9885-4E48-A02D-092DA062F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"/>
          <a:stretch/>
        </p:blipFill>
        <p:spPr>
          <a:xfrm>
            <a:off x="5274709" y="3638204"/>
            <a:ext cx="6444795" cy="2964294"/>
          </a:xfrm>
          <a:prstGeom prst="rect">
            <a:avLst/>
          </a:prstGeom>
        </p:spPr>
      </p:pic>
      <p:pic>
        <p:nvPicPr>
          <p:cNvPr id="38" name="Picture 37" descr="A picture containing indoor, light&#10;&#10;Description automatically generated">
            <a:extLst>
              <a:ext uri="{FF2B5EF4-FFF2-40B4-BE49-F238E27FC236}">
                <a16:creationId xmlns:a16="http://schemas.microsoft.com/office/drawing/2014/main" id="{B9CC3B47-A294-4E04-B660-5D72555AF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r="34444" b="1083"/>
          <a:stretch/>
        </p:blipFill>
        <p:spPr>
          <a:xfrm rot="5400000">
            <a:off x="9011664" y="882747"/>
            <a:ext cx="2128972" cy="3286701"/>
          </a:xfrm>
          <a:prstGeom prst="rect">
            <a:avLst/>
          </a:prstGeom>
        </p:spPr>
      </p:pic>
      <p:pic>
        <p:nvPicPr>
          <p:cNvPr id="39" name="Content Placeholder 3">
            <a:extLst>
              <a:ext uri="{FF2B5EF4-FFF2-40B4-BE49-F238E27FC236}">
                <a16:creationId xmlns:a16="http://schemas.microsoft.com/office/drawing/2014/main" id="{9705C3A2-70E5-4413-90FE-FE5436C23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74709" y="1461605"/>
            <a:ext cx="3082493" cy="2128973"/>
          </a:xfrm>
          <a:prstGeom prst="rect">
            <a:avLst/>
          </a:prstGeom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E30CC96D-0D33-495D-89EB-72CF184363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5" t="43699" r="28542" b="28384"/>
          <a:stretch/>
        </p:blipFill>
        <p:spPr>
          <a:xfrm rot="5400000">
            <a:off x="826785" y="4415455"/>
            <a:ext cx="2155050" cy="2219037"/>
          </a:xfrm>
          <a:prstGeom prst="rect">
            <a:avLst/>
          </a:prstGeom>
        </p:spPr>
      </p:pic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AA7D1B6-B4EE-4B7B-932F-1D1F688770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540" b="7705"/>
          <a:stretch/>
        </p:blipFill>
        <p:spPr>
          <a:xfrm>
            <a:off x="3088260" y="4447449"/>
            <a:ext cx="2133577" cy="2155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557812-CB2A-468B-9F58-E8C95D087260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4</a:t>
            </a:fld>
            <a:endParaRPr lang="en-US" sz="2000" dirty="0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66B1F5AA-7706-4637-B3EE-611E843D8C44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75747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1092DC-A729-4529-A810-4CB11869CCBE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18D33C-CD23-4F1F-A627-3874B16A2111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5</a:t>
            </a:fld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993B8-E2C4-4BE3-ABA6-7D5B19A3A68D}"/>
              </a:ext>
            </a:extLst>
          </p:cNvPr>
          <p:cNvSpPr txBox="1"/>
          <p:nvPr/>
        </p:nvSpPr>
        <p:spPr>
          <a:xfrm>
            <a:off x="411456" y="829131"/>
            <a:ext cx="673449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 package breakdown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Hardware: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Processor: ARM Cortex-M7 on Teensy 4.0 microcontroller.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SCA3300-d01 MEMS accelerometer.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EPM V3R5C electropermanent magnet.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Nonvolatile memory (SD card) for long-term storage.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Lithium polymer battery, voltage regulation and monitoring.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NRF24L01 Nordic Semiconductor wireless transceiver.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A6230AE-8F0F-4F86-9FF7-41B6401F9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6" t="1781" r="-2578" b="3796"/>
          <a:stretch/>
        </p:blipFill>
        <p:spPr>
          <a:xfrm>
            <a:off x="1271935" y="3533041"/>
            <a:ext cx="5562544" cy="3041400"/>
          </a:xfrm>
          <a:prstGeom prst="rect">
            <a:avLst/>
          </a:prstGeom>
        </p:spPr>
      </p:pic>
      <p:pic>
        <p:nvPicPr>
          <p:cNvPr id="15" name="Picture 1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3044A96C-46EF-4B45-802B-6BE7BAE35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t="15579" r="23717" b="60794"/>
          <a:stretch/>
        </p:blipFill>
        <p:spPr>
          <a:xfrm rot="5400000">
            <a:off x="9410142" y="4354515"/>
            <a:ext cx="2414346" cy="2025505"/>
          </a:xfrm>
          <a:prstGeom prst="rect">
            <a:avLst/>
          </a:prstGeo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C7EF76BA-6A00-4AAD-8A8D-680FA8213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998" y="1200822"/>
            <a:ext cx="4874069" cy="2882604"/>
          </a:xfrm>
          <a:prstGeom prst="rect">
            <a:avLst/>
          </a:prstGeom>
        </p:spPr>
      </p:pic>
      <p:pic>
        <p:nvPicPr>
          <p:cNvPr id="17" name="Picture 16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7E3B4E1E-60A2-486F-817D-1A207BDD1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913" y="4160093"/>
            <a:ext cx="2783110" cy="2414348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B74356CA-BEE6-48E5-8EE4-A90DA4BAB908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29701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9A57E-866C-49A9-AC9D-4B744AA408C1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B46CCD-CE93-4943-826D-FC2450EC3271}"/>
              </a:ext>
            </a:extLst>
          </p:cNvPr>
          <p:cNvSpPr txBox="1"/>
          <p:nvPr/>
        </p:nvSpPr>
        <p:spPr>
          <a:xfrm>
            <a:off x="287382" y="1443173"/>
            <a:ext cx="851569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 package breakdown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on Arduino IDE and deployed on an ARM Cortex-M7 processor.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Algorithm: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Initialize the magnet signaling start of deployment.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Acceleration data is periodically collected.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collected in a buffer to enable high sampling rates.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74,000 timed samples are collected then transferred onto the memory.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initiates standby mode which turns modules off to conserve power.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and wireless module remain on for communication.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User interface: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connection is achieved over 2.4 GHz ShockBurst protocol.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can monitor operating conditions of the sensor package.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Retrieve stored data.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 commands to electropermanent magnet for retrieval. 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E5F80612-3E53-4E65-8B71-92BF6E8E2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073" y="767401"/>
            <a:ext cx="2609703" cy="5760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18D33C-CD23-4F1F-A627-3874B16A2111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6</a:t>
            </a:fld>
            <a:endParaRPr lang="en-US" sz="20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4B2C7C2-C192-430B-938B-7E29941B8B28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630820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8FCD5F-59F9-4C85-A6B0-273EFC12BD46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557812-CB2A-468B-9F58-E8C95D087260}"/>
              </a:ext>
            </a:extLst>
          </p:cNvPr>
          <p:cNvSpPr txBox="1"/>
          <p:nvPr/>
        </p:nvSpPr>
        <p:spPr>
          <a:xfrm>
            <a:off x="96607" y="63689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7</a:t>
            </a:fld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DC670-C569-4F64-874C-7540AE222A83}"/>
              </a:ext>
            </a:extLst>
          </p:cNvPr>
          <p:cNvSpPr txBox="1"/>
          <p:nvPr/>
        </p:nvSpPr>
        <p:spPr>
          <a:xfrm>
            <a:off x="234857" y="1054099"/>
            <a:ext cx="436483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Deployment and retrieval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 is mounted onboard UAV.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 is established with test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Electropermanent magnet on sensor package initiates.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UAV electropermanent magnet disengages.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 package periodically collects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UAV approaches structure and establishes contact with package.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Electropermanent magnets toggle.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UAV retrieves sensor package.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Drone displacement">
            <a:hlinkClick r:id="" action="ppaction://media"/>
            <a:extLst>
              <a:ext uri="{FF2B5EF4-FFF2-40B4-BE49-F238E27FC236}">
                <a16:creationId xmlns:a16="http://schemas.microsoft.com/office/drawing/2014/main" id="{9978FFEF-99EE-41B7-A462-2D6BB9F8D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8121" y="1111974"/>
            <a:ext cx="7339281" cy="5514945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85CF41A-2DF2-43BF-9FE3-0D68958BA9F3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27990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3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29B8FD-23C1-4CAA-92F0-D9D84D361F5C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B46CCD-CE93-4943-826D-FC2450EC3271}"/>
                  </a:ext>
                </a:extLst>
              </p:cNvPr>
              <p:cNvSpPr txBox="1"/>
              <p:nvPr/>
            </p:nvSpPr>
            <p:spPr>
              <a:xfrm>
                <a:off x="2183270" y="1084247"/>
                <a:ext cx="8655133" cy="400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Transfer function-based filter</a:t>
                </a:r>
              </a:p>
              <a:p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Approach and assumptions: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Input-output relationship is acquired using frequency sweep excitation (Chirp).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 model of the physical sensor package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is created.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Assumptions made about the plant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Linearity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Causality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Minimal-phase system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inversed creating the filter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influence of the plant is attenuated.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True acceleration obtained given only the output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B46CCD-CE93-4943-826D-FC2450EC3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70" y="1084247"/>
                <a:ext cx="8655133" cy="4001095"/>
              </a:xfrm>
              <a:prstGeom prst="rect">
                <a:avLst/>
              </a:prstGeom>
              <a:blipFill>
                <a:blip r:embed="rId2"/>
                <a:stretch>
                  <a:fillRect l="-1056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5035923-E36B-4EE2-8FB6-3DCD0BCFA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10553" r="2013" b="5578"/>
          <a:stretch/>
        </p:blipFill>
        <p:spPr>
          <a:xfrm>
            <a:off x="1971769" y="5085342"/>
            <a:ext cx="8243702" cy="1118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39AB90-36A5-4260-9193-BB3C457BDF33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8</a:t>
            </a:fld>
            <a:endParaRPr lang="en-US" sz="20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808402A3-192C-4971-AC99-522FB6AC9D3E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8615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37504-2166-4DD2-9B4A-4E5939727566}"/>
              </a:ext>
            </a:extLst>
          </p:cNvPr>
          <p:cNvSpPr/>
          <p:nvPr/>
        </p:nvSpPr>
        <p:spPr>
          <a:xfrm>
            <a:off x="80964" y="79376"/>
            <a:ext cx="12025312" cy="6689724"/>
          </a:xfrm>
          <a:prstGeom prst="rect">
            <a:avLst/>
          </a:prstGeom>
          <a:noFill/>
          <a:ln w="168275">
            <a:solidFill>
              <a:srgbClr val="92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7EFA22-EA41-4B46-917D-623FB11E27D4}"/>
              </a:ext>
            </a:extLst>
          </p:cNvPr>
          <p:cNvGrpSpPr/>
          <p:nvPr/>
        </p:nvGrpSpPr>
        <p:grpSpPr>
          <a:xfrm>
            <a:off x="1459345" y="214231"/>
            <a:ext cx="7037762" cy="418314"/>
            <a:chOff x="1459345" y="214231"/>
            <a:chExt cx="7037762" cy="418314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459345" y="214231"/>
              <a:ext cx="2428762" cy="418313"/>
            </a:xfrm>
            <a:prstGeom prst="chevron">
              <a:avLst/>
            </a:prstGeom>
            <a:solidFill>
              <a:srgbClr val="92003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b="1" dirty="0">
                  <a:solidFill>
                    <a:schemeClr val="bg1"/>
                  </a:solidFill>
                </a:rPr>
                <a:t>Methodology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763845" y="214232"/>
              <a:ext cx="2428762" cy="418313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Experimentation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68345" y="214232"/>
              <a:ext cx="2428762" cy="418313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8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B46CCD-CE93-4943-826D-FC2450EC3271}"/>
                  </a:ext>
                </a:extLst>
              </p:cNvPr>
              <p:cNvSpPr txBox="1"/>
              <p:nvPr/>
            </p:nvSpPr>
            <p:spPr>
              <a:xfrm>
                <a:off x="211196" y="1976629"/>
                <a:ext cx="4777675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Transfer function-based filter</a:t>
                </a:r>
              </a:p>
              <a:p>
                <a:pPr lvl="1"/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Training: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a chirp function: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frequency sweep function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Hz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=20.9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Hz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=40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Excitation using electromagnetic shaker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B46CCD-CE93-4943-826D-FC2450EC3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96" y="1976629"/>
                <a:ext cx="4777675" cy="2954655"/>
              </a:xfrm>
              <a:prstGeom prst="rect">
                <a:avLst/>
              </a:prstGeom>
              <a:blipFill>
                <a:blip r:embed="rId2"/>
                <a:stretch>
                  <a:fillRect l="-2043" t="-1443" b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31F6C73-89F3-411C-8400-24695BD3E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92" y="2670848"/>
            <a:ext cx="6880104" cy="2730617"/>
          </a:xfrm>
          <a:prstGeom prst="rect">
            <a:avLst/>
          </a:prstGeom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A2AFA667-2E57-4DE7-B237-9B9FC87E8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61" y="1543910"/>
            <a:ext cx="5236558" cy="865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C5E82E-6BEF-44C2-83BF-1304796A2FD3}"/>
              </a:ext>
            </a:extLst>
          </p:cNvPr>
          <p:cNvSpPr txBox="1"/>
          <p:nvPr/>
        </p:nvSpPr>
        <p:spPr>
          <a:xfrm>
            <a:off x="113951" y="63362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fld id="{B4E9AFF7-6653-6A4D-A979-64D2F5BECA26}" type="slidenum">
              <a:rPr lang="en-US" sz="2000" smtClean="0"/>
              <a:pPr algn="l"/>
              <a:t>9</a:t>
            </a:fld>
            <a:endParaRPr lang="en-US" sz="20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E81988B-92D4-4E14-BA56-D2A2FC45A928}"/>
              </a:ext>
            </a:extLst>
          </p:cNvPr>
          <p:cNvSpPr/>
          <p:nvPr/>
        </p:nvSpPr>
        <p:spPr>
          <a:xfrm>
            <a:off x="8376806" y="212632"/>
            <a:ext cx="2428762" cy="418313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701097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9145</TotalTime>
  <Words>1587</Words>
  <Application>Microsoft Office PowerPoint</Application>
  <PresentationFormat>Widescreen</PresentationFormat>
  <Paragraphs>325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Abadi</vt:lpstr>
      <vt:lpstr>Arial</vt:lpstr>
      <vt:lpstr>Calibri</vt:lpstr>
      <vt:lpstr>Calibri Light</vt:lpstr>
      <vt:lpstr>Cambria Math</vt:lpstr>
      <vt:lpstr>Impact</vt:lpstr>
      <vt:lpstr>Times New Roman</vt:lpstr>
      <vt:lpstr>Office Theme</vt:lpstr>
      <vt:lpstr>A compensation technique for accurate acceleration measurements using a UAV-deployable and retrievable sensor package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compensation technique for accurate acceleration measurements using a UAV-deployable and retrievable sensor package </dc:title>
  <dc:creator>Satme, Joud</dc:creator>
  <cp:lastModifiedBy>Satme, Joud</cp:lastModifiedBy>
  <cp:revision>38</cp:revision>
  <dcterms:created xsi:type="dcterms:W3CDTF">2022-03-04T14:27:26Z</dcterms:created>
  <dcterms:modified xsi:type="dcterms:W3CDTF">2022-03-12T20:51:32Z</dcterms:modified>
</cp:coreProperties>
</file>